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7" r:id="rId1"/>
  </p:sldMasterIdLst>
  <p:notesMasterIdLst>
    <p:notesMasterId r:id="rId61"/>
  </p:notesMasterIdLst>
  <p:sldIdLst>
    <p:sldId id="256" r:id="rId2"/>
    <p:sldId id="285" r:id="rId3"/>
    <p:sldId id="293" r:id="rId4"/>
    <p:sldId id="283" r:id="rId5"/>
    <p:sldId id="326" r:id="rId6"/>
    <p:sldId id="281" r:id="rId7"/>
    <p:sldId id="284" r:id="rId8"/>
    <p:sldId id="319" r:id="rId9"/>
    <p:sldId id="325" r:id="rId10"/>
    <p:sldId id="264" r:id="rId11"/>
    <p:sldId id="257" r:id="rId12"/>
    <p:sldId id="263" r:id="rId13"/>
    <p:sldId id="323" r:id="rId14"/>
    <p:sldId id="341" r:id="rId15"/>
    <p:sldId id="324" r:id="rId16"/>
    <p:sldId id="299" r:id="rId17"/>
    <p:sldId id="300" r:id="rId18"/>
    <p:sldId id="301" r:id="rId19"/>
    <p:sldId id="260" r:id="rId20"/>
    <p:sldId id="370" r:id="rId21"/>
    <p:sldId id="371" r:id="rId22"/>
    <p:sldId id="294" r:id="rId23"/>
    <p:sldId id="270" r:id="rId24"/>
    <p:sldId id="338" r:id="rId25"/>
    <p:sldId id="339" r:id="rId26"/>
    <p:sldId id="340" r:id="rId27"/>
    <p:sldId id="342" r:id="rId28"/>
    <p:sldId id="374" r:id="rId29"/>
    <p:sldId id="375" r:id="rId30"/>
    <p:sldId id="348" r:id="rId31"/>
    <p:sldId id="349" r:id="rId32"/>
    <p:sldId id="327" r:id="rId33"/>
    <p:sldId id="372" r:id="rId34"/>
    <p:sldId id="373" r:id="rId35"/>
    <p:sldId id="378" r:id="rId36"/>
    <p:sldId id="377" r:id="rId37"/>
    <p:sldId id="359" r:id="rId38"/>
    <p:sldId id="329" r:id="rId39"/>
    <p:sldId id="351" r:id="rId40"/>
    <p:sldId id="350" r:id="rId41"/>
    <p:sldId id="376" r:id="rId42"/>
    <p:sldId id="335" r:id="rId43"/>
    <p:sldId id="360" r:id="rId44"/>
    <p:sldId id="364" r:id="rId45"/>
    <p:sldId id="365" r:id="rId46"/>
    <p:sldId id="366" r:id="rId47"/>
    <p:sldId id="367" r:id="rId48"/>
    <p:sldId id="368" r:id="rId49"/>
    <p:sldId id="262" r:id="rId50"/>
    <p:sldId id="363" r:id="rId51"/>
    <p:sldId id="310" r:id="rId52"/>
    <p:sldId id="330" r:id="rId53"/>
    <p:sldId id="312" r:id="rId54"/>
    <p:sldId id="336" r:id="rId55"/>
    <p:sldId id="332" r:id="rId56"/>
    <p:sldId id="362" r:id="rId57"/>
    <p:sldId id="369" r:id="rId58"/>
    <p:sldId id="352" r:id="rId59"/>
    <p:sldId id="28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32" autoAdjust="0"/>
  </p:normalViewPr>
  <p:slideViewPr>
    <p:cSldViewPr snapToGrid="0" snapToObjects="1">
      <p:cViewPr>
        <p:scale>
          <a:sx n="80" d="100"/>
          <a:sy n="80" d="100"/>
        </p:scale>
        <p:origin x="-217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38B99-E285-4B43-92A6-157F83FA7346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91BE6-E57C-FB4F-8FDB-A4748C25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0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Relationship Id="rId3" Type="http://schemas.openxmlformats.org/officeDocument/2006/relationships/hyperlink" Target="http://the-teacher-next-door.com/index.php/blog/65-blog-other/159-16-ways-to-use-task-cards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Relationship Id="rId3" Type="http://schemas.openxmlformats.org/officeDocument/2006/relationships/hyperlink" Target="http://www.classtools.net/hexagon/" TargetMode="Externa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www.teacherspayteachers.com</a:t>
            </a:r>
            <a:r>
              <a:rPr lang="en-US" dirty="0" smtClean="0"/>
              <a:t>/Product/Figurative-Language-Puzzles-FREEBIE-1029961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46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weebly</a:t>
            </a:r>
            <a:r>
              <a:rPr lang="en-US" dirty="0" smtClean="0"/>
              <a:t>-file/1/3/1/2/13121092/b_u_m_p_directions_.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8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9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EFD81-ABF1-428A-864D-C4E6FE014D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6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thewisenest.com</a:t>
            </a:r>
            <a:r>
              <a:rPr lang="en-US" dirty="0" smtClean="0"/>
              <a:t>/bill-</a:t>
            </a:r>
            <a:r>
              <a:rPr lang="en-US" dirty="0" err="1" smtClean="0"/>
              <a:t>rights.html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www.teacherspayteachers.com</a:t>
            </a:r>
            <a:r>
              <a:rPr lang="en-US" dirty="0" smtClean="0"/>
              <a:t>/Product/FREEBIE-Vocabulary-Practice-</a:t>
            </a:r>
            <a:r>
              <a:rPr lang="en-US" dirty="0" smtClean="0"/>
              <a:t>2843213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weebly</a:t>
            </a:r>
            <a:r>
              <a:rPr lang="en-US" dirty="0" smtClean="0"/>
              <a:t>-file/1/3/1/2/13121092/</a:t>
            </a:r>
            <a:r>
              <a:rPr lang="en-US" dirty="0" err="1" smtClean="0"/>
              <a:t>star_wars_review.pdf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80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http://the-teacher-next-door.com/index.php/blog/65-blog-other/159-16-ways-to-use-task-cards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0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=-XYGT4kwvLM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5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your kids sit facing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other with whiteboards. Ask a question from a task card and then the kids answer it without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showing their partner. Chose a signal word or phrase (GO!), and kids show their partner the answer. If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"mirror" each other (both have identical answers) and are right, they can add two tally points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board. If only one person is right, their "team" still gets one tally point.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5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www.fcrr.org</a:t>
            </a:r>
            <a:r>
              <a:rPr lang="en-US" dirty="0" smtClean="0"/>
              <a:t>/resources/</a:t>
            </a:r>
            <a:r>
              <a:rPr lang="en-US" dirty="0" err="1" smtClean="0"/>
              <a:t>resources_sca.html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2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5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www.theteachertoolkit.com</a:t>
            </a:r>
            <a:r>
              <a:rPr lang="en-US" dirty="0" smtClean="0"/>
              <a:t>/</a:t>
            </a:r>
            <a:r>
              <a:rPr lang="en-US" dirty="0" err="1" smtClean="0"/>
              <a:t>index.php</a:t>
            </a:r>
            <a:r>
              <a:rPr lang="en-US" dirty="0" smtClean="0"/>
              <a:t>/tool/gallery-walk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31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http://www.classtools.net/hexagon/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weebly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-file/1/3/1/2/13121092/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hexagon_directions.pdf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29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http://www.teachersnotebook.com/product/JuliaCasteel/place-value-cootie-catcher-freebie</a:t>
            </a:r>
          </a:p>
          <a:p>
            <a:r>
              <a:rPr lang="en-US" dirty="0" smtClean="0"/>
              <a:t>http://www.123homeschool4me.com/2016/04/cootie-catchers-math-games.html</a:t>
            </a:r>
          </a:p>
          <a:p>
            <a:r>
              <a:rPr lang="en-US" dirty="0" smtClean="0"/>
              <a:t>http://classroomgamenook.blogspot.com/2016/05/using-cootie-catchers-for-reading.html</a:t>
            </a:r>
          </a:p>
          <a:p>
            <a:r>
              <a:rPr lang="en-US" dirty="0" smtClean="0"/>
              <a:t>http://jdaniel4smom.com/2014/11/cootie-catcher-learning-games-blank-template.html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6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kahoot.it</a:t>
            </a:r>
            <a:r>
              <a:rPr lang="en-US" dirty="0" smtClean="0"/>
              <a:t>/#/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getkahoot.com</a:t>
            </a:r>
            <a:r>
              <a:rPr lang="en-US" dirty="0" smtClean="0"/>
              <a:t>/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getkahoot.com</a:t>
            </a:r>
            <a:r>
              <a:rPr lang="en-US" dirty="0" smtClean="0"/>
              <a:t>/how-it-works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=BJ3Er1-tCMc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9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http://www.createdreamexplore.com/2014/05/how-about-tug-of-war-making-thinking.html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8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plickers.com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=DfUB05xiIGM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=HCM9nqikcjs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=Qpx56rjCVjQ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9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mrsbiancaaudet.edublogs.org</a:t>
            </a:r>
            <a:r>
              <a:rPr lang="en-US" dirty="0" smtClean="0"/>
              <a:t>/2013/08/20/weave-a-web-of-understanding/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5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Sometimes, a worksheet is all that will do.  When my kids have created letters in a variety of hands-on ways, it’s time to practice writing them.  You need a handwriting worksheet for that.  When kids have explored math concepts in hands-on ways, a worksheet may be helpful for additional practice.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search?q</a:t>
            </a:r>
            <a:r>
              <a:rPr lang="en-US" dirty="0" smtClean="0"/>
              <a:t>=</a:t>
            </a:r>
            <a:r>
              <a:rPr lang="en-US" dirty="0" err="1" smtClean="0"/>
              <a:t>online+timers&amp;ie</a:t>
            </a:r>
            <a:r>
              <a:rPr lang="en-US" dirty="0" smtClean="0"/>
              <a:t>=utf-8&amp;oe=utf-8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9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https://www.education.com/worksheet/article/reading-a-map/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8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</a:t>
            </a:r>
            <a:r>
              <a:rPr lang="en-US" baseline="0" dirty="0" smtClean="0"/>
              <a:t> compass rose</a:t>
            </a:r>
          </a:p>
          <a:p>
            <a:r>
              <a:rPr lang="en-US" baseline="0" dirty="0" smtClean="0"/>
              <a:t>Add Marcus and Matthew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91BE6-E57C-FB4F-8FDB-A4748C253C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2/2/17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70BA1CFD-BFF0-48BC-9BA5-4974D7A6AB15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s://www.youtube.com/watch?v=-XYGT4kwvLM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crr.org/resources/resources_sca.html" TargetMode="External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J3Er1-tCMc" TargetMode="External"/><Relationship Id="rId4" Type="http://schemas.openxmlformats.org/officeDocument/2006/relationships/image" Target="../media/image75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UB05xiIGM" TargetMode="External"/><Relationship Id="rId4" Type="http://schemas.openxmlformats.org/officeDocument/2006/relationships/image" Target="../media/image77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-kpages.com/no_more_worksheets/" TargetMode="External"/><Relationship Id="rId4" Type="http://schemas.openxmlformats.org/officeDocument/2006/relationships/hyperlink" Target="http://www.themeasuredmom.com/are-worksheets-good-or-bad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abriellavolpe.com/day-10-alternatives-to-worksheets-for-the-child-with-special-need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4" y="746580"/>
            <a:ext cx="9144000" cy="1524000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solidFill>
                  <a:srgbClr val="FFFF00"/>
                </a:solidFill>
              </a:rPr>
              <a:t>Worksheets</a:t>
            </a:r>
            <a:br>
              <a:rPr lang="en-US" sz="6000" b="1" cap="none" dirty="0" smtClean="0">
                <a:solidFill>
                  <a:srgbClr val="FFFF00"/>
                </a:solidFill>
              </a:rPr>
            </a:br>
            <a:r>
              <a:rPr lang="en-US" sz="6000" b="1" cap="none" dirty="0" smtClean="0">
                <a:solidFill>
                  <a:srgbClr val="FFFF00"/>
                </a:solidFill>
              </a:rPr>
              <a:t>Need to Get a Life!  </a:t>
            </a:r>
            <a:endParaRPr lang="en-US" sz="6000" b="1" cap="none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8341" y="4655742"/>
            <a:ext cx="3886200" cy="18256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Amy Walls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Putnam City Schools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Social Studies Coordinator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844">
            <a:off x="4330228" y="2895420"/>
            <a:ext cx="2681382" cy="1666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9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169" y="614549"/>
            <a:ext cx="8458200" cy="442985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500" b="1" dirty="0"/>
              <a:t> </a:t>
            </a:r>
            <a:r>
              <a:rPr lang="en-US" sz="3500" b="1" dirty="0" smtClean="0"/>
              <a:t>Worksheets are problematic for students</a:t>
            </a:r>
          </a:p>
          <a:p>
            <a:pPr marL="68580" indent="0">
              <a:buNone/>
            </a:pPr>
            <a:r>
              <a:rPr lang="en-US" sz="3500" b="1" dirty="0"/>
              <a:t> </a:t>
            </a:r>
            <a:r>
              <a:rPr lang="en-US" sz="3500" b="1" dirty="0" smtClean="0"/>
              <a:t>    with academic challenges. </a:t>
            </a:r>
          </a:p>
          <a:p>
            <a:endParaRPr lang="en-US" sz="1200" b="1" dirty="0"/>
          </a:p>
          <a:p>
            <a:pPr marL="525780" indent="-457200">
              <a:buFont typeface="Arial"/>
              <a:buChar char="•"/>
            </a:pPr>
            <a:r>
              <a:rPr lang="en-US" sz="3100" dirty="0" smtClean="0"/>
              <a:t>Worksheets </a:t>
            </a:r>
            <a:r>
              <a:rPr lang="en-US" sz="3100" dirty="0"/>
              <a:t>are symbolic activities that </a:t>
            </a:r>
            <a:r>
              <a:rPr lang="en-US" sz="3100" dirty="0" smtClean="0"/>
              <a:t>are</a:t>
            </a:r>
          </a:p>
          <a:p>
            <a:pPr marL="6858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difficult </a:t>
            </a:r>
            <a:r>
              <a:rPr lang="en-US" sz="3100" dirty="0"/>
              <a:t>for children who are concrete </a:t>
            </a:r>
            <a:r>
              <a:rPr lang="en-US" sz="3100" dirty="0" smtClean="0"/>
              <a:t>thinkers.</a:t>
            </a:r>
          </a:p>
          <a:p>
            <a:pPr marL="68580" indent="0">
              <a:buNone/>
            </a:pPr>
            <a:endParaRPr lang="en-US" sz="1200" dirty="0"/>
          </a:p>
          <a:p>
            <a:pPr marL="525780" indent="-457200">
              <a:buFont typeface="Arial"/>
              <a:buChar char="•"/>
            </a:pPr>
            <a:r>
              <a:rPr lang="en-US" sz="3100" dirty="0" smtClean="0"/>
              <a:t>Children </a:t>
            </a:r>
            <a:r>
              <a:rPr lang="en-US" sz="3100" dirty="0"/>
              <a:t>with reading difficulties will </a:t>
            </a:r>
            <a:r>
              <a:rPr lang="en-US" sz="3100" dirty="0" smtClean="0"/>
              <a:t>feel inadequate to even begin a worksheet- because </a:t>
            </a:r>
            <a:r>
              <a:rPr lang="en-US" sz="3100" dirty="0"/>
              <a:t>it requires </a:t>
            </a:r>
            <a:r>
              <a:rPr lang="en-US" sz="3100" dirty="0" smtClean="0"/>
              <a:t>the</a:t>
            </a:r>
          </a:p>
          <a:p>
            <a:pPr marL="6858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skill </a:t>
            </a:r>
            <a:r>
              <a:rPr lang="en-US" sz="3100" dirty="0"/>
              <a:t>of following </a:t>
            </a:r>
            <a:r>
              <a:rPr lang="en-US" sz="3100" dirty="0" smtClean="0"/>
              <a:t>written directions.</a:t>
            </a:r>
          </a:p>
          <a:p>
            <a:pPr marL="68580" indent="0">
              <a:buNone/>
            </a:pPr>
            <a:endParaRPr lang="en-US" sz="1200" dirty="0"/>
          </a:p>
          <a:p>
            <a:pPr marL="525780" indent="-457200">
              <a:buFont typeface="Arial"/>
              <a:buChar char="•"/>
            </a:pPr>
            <a:r>
              <a:rPr lang="en-US" sz="3100" dirty="0"/>
              <a:t>Children who are not easily motivated, will </a:t>
            </a:r>
            <a:r>
              <a:rPr lang="en-US" sz="3100" dirty="0" smtClean="0"/>
              <a:t>find</a:t>
            </a:r>
          </a:p>
          <a:p>
            <a:pPr marL="6858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worksheets</a:t>
            </a:r>
            <a:r>
              <a:rPr lang="en-US" sz="3100" dirty="0"/>
              <a:t> </a:t>
            </a:r>
            <a:r>
              <a:rPr lang="en-US" sz="3100" dirty="0" smtClean="0"/>
              <a:t>to </a:t>
            </a:r>
            <a:r>
              <a:rPr lang="en-US" sz="3100" dirty="0"/>
              <a:t>be tedious.  </a:t>
            </a:r>
          </a:p>
        </p:txBody>
      </p:sp>
    </p:spTree>
    <p:extLst>
      <p:ext uri="{BB962C8B-B14F-4D97-AF65-F5344CB8AC3E}">
        <p14:creationId xmlns:p14="http://schemas.microsoft.com/office/powerpoint/2010/main" val="320158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47" y="863930"/>
            <a:ext cx="8458200" cy="423936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300" b="1" dirty="0" smtClean="0"/>
              <a:t> Worksheets offer additional challenges</a:t>
            </a:r>
          </a:p>
          <a:p>
            <a:pPr marL="68580" indent="0">
              <a:buNone/>
            </a:pPr>
            <a:r>
              <a:rPr lang="en-US" sz="4300" b="1" dirty="0"/>
              <a:t> </a:t>
            </a:r>
            <a:r>
              <a:rPr lang="en-US" sz="4300" b="1" dirty="0" smtClean="0"/>
              <a:t>    for students with physical disabilities </a:t>
            </a:r>
          </a:p>
          <a:p>
            <a:pPr marL="68580" indent="0">
              <a:buNone/>
            </a:pPr>
            <a:endParaRPr lang="en-US" sz="2600" dirty="0" smtClean="0"/>
          </a:p>
          <a:p>
            <a:pPr marL="640080" indent="-571500">
              <a:buFont typeface="Arial"/>
              <a:buChar char="•"/>
            </a:pPr>
            <a:r>
              <a:rPr lang="en-US" sz="3700" dirty="0" smtClean="0"/>
              <a:t>Children </a:t>
            </a:r>
            <a:r>
              <a:rPr lang="en-US" sz="3700" dirty="0"/>
              <a:t>who have difficulty with visual </a:t>
            </a:r>
            <a:r>
              <a:rPr lang="en-US" sz="3700" dirty="0" smtClean="0"/>
              <a:t>tracking</a:t>
            </a:r>
          </a:p>
          <a:p>
            <a:pPr marL="68580" indent="0">
              <a:buNone/>
            </a:pPr>
            <a:r>
              <a:rPr lang="en-US" sz="3700" dirty="0"/>
              <a:t> </a:t>
            </a:r>
            <a:r>
              <a:rPr lang="en-US" sz="3700" dirty="0" smtClean="0"/>
              <a:t>       or </a:t>
            </a:r>
            <a:r>
              <a:rPr lang="en-US" sz="3700" dirty="0"/>
              <a:t>eye-hand coordination will most certainly </a:t>
            </a:r>
            <a:r>
              <a:rPr lang="en-US" sz="3700" dirty="0" smtClean="0"/>
              <a:t>find</a:t>
            </a:r>
          </a:p>
          <a:p>
            <a:pPr marL="68580" indent="0">
              <a:buNone/>
            </a:pPr>
            <a:r>
              <a:rPr lang="en-US" sz="3700" dirty="0"/>
              <a:t> </a:t>
            </a:r>
            <a:r>
              <a:rPr lang="en-US" sz="3700" dirty="0" smtClean="0"/>
              <a:t>       worksheets </a:t>
            </a:r>
            <a:r>
              <a:rPr lang="en-US" sz="3700" dirty="0"/>
              <a:t>to be a challenge.</a:t>
            </a:r>
          </a:p>
          <a:p>
            <a:endParaRPr lang="en-US" sz="1400" b="1" dirty="0" smtClean="0"/>
          </a:p>
          <a:p>
            <a:pPr marL="640080" indent="-571500">
              <a:buFont typeface="Arial"/>
              <a:buChar char="•"/>
            </a:pPr>
            <a:r>
              <a:rPr lang="en-US" sz="3700" dirty="0"/>
              <a:t>Children with fine motor limitations will </a:t>
            </a:r>
            <a:r>
              <a:rPr lang="en-US" sz="3700" dirty="0" smtClean="0"/>
              <a:t>find</a:t>
            </a:r>
          </a:p>
          <a:p>
            <a:pPr marL="68580" indent="0">
              <a:buNone/>
            </a:pPr>
            <a:r>
              <a:rPr lang="en-US" sz="3700" dirty="0"/>
              <a:t> </a:t>
            </a:r>
            <a:r>
              <a:rPr lang="en-US" sz="3700" dirty="0" smtClean="0"/>
              <a:t>       holding </a:t>
            </a:r>
            <a:r>
              <a:rPr lang="en-US" sz="3700" dirty="0"/>
              <a:t>a pencil and filling out sheets difficult to do. </a:t>
            </a:r>
            <a:endParaRPr lang="en-US" sz="3700" b="1" dirty="0"/>
          </a:p>
          <a:p>
            <a:endParaRPr lang="en-US" sz="1400" dirty="0" smtClean="0"/>
          </a:p>
          <a:p>
            <a:pPr marL="640080" indent="-571500">
              <a:buFont typeface="Arial"/>
              <a:buChar char="•"/>
            </a:pPr>
            <a:r>
              <a:rPr lang="en-US" sz="3700" dirty="0"/>
              <a:t>Children who are easily distracted will most likely struggle with staying focused on worksheets</a:t>
            </a:r>
            <a:r>
              <a:rPr lang="en-US" sz="3700" dirty="0" smtClean="0"/>
              <a:t>.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253706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52056"/>
            <a:ext cx="8458200" cy="3733800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§"/>
            </a:pPr>
            <a:r>
              <a:rPr lang="en-US" sz="3200" b="1" dirty="0" smtClean="0"/>
              <a:t>Worksheets are very limiting.  </a:t>
            </a:r>
          </a:p>
          <a:p>
            <a:pPr lvl="1">
              <a:buFont typeface="Arial"/>
              <a:buChar char="•"/>
            </a:pPr>
            <a:endParaRPr lang="en-US" sz="1900" dirty="0" smtClean="0"/>
          </a:p>
          <a:p>
            <a:pPr lvl="1">
              <a:buFont typeface="Arial"/>
              <a:buChar char="•"/>
            </a:pPr>
            <a:r>
              <a:rPr lang="en-US" sz="2800" dirty="0" smtClean="0"/>
              <a:t>Worksheets </a:t>
            </a:r>
            <a:r>
              <a:rPr lang="en-US" sz="2800" dirty="0"/>
              <a:t>offer no choice at </a:t>
            </a:r>
            <a:r>
              <a:rPr lang="en-US" sz="2800" dirty="0" smtClean="0"/>
              <a:t>all.</a:t>
            </a:r>
            <a:r>
              <a:rPr lang="en-US" sz="2800" dirty="0"/>
              <a:t> </a:t>
            </a:r>
            <a:r>
              <a:rPr lang="en-US" sz="2800" dirty="0" smtClean="0"/>
              <a:t> The directions</a:t>
            </a:r>
          </a:p>
          <a:p>
            <a:pPr marL="329184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are </a:t>
            </a:r>
            <a:r>
              <a:rPr lang="en-US" sz="2800" dirty="0"/>
              <a:t>given, and the child is expected </a:t>
            </a:r>
            <a:r>
              <a:rPr lang="en-US" sz="2800" dirty="0" smtClean="0"/>
              <a:t>to follow </a:t>
            </a:r>
            <a:r>
              <a:rPr lang="en-US" sz="2800" dirty="0"/>
              <a:t>them. </a:t>
            </a:r>
          </a:p>
          <a:p>
            <a:pPr marL="0" indent="0">
              <a:buNone/>
            </a:pPr>
            <a:endParaRPr lang="en-US" sz="1900" dirty="0"/>
          </a:p>
          <a:p>
            <a:pPr lvl="1">
              <a:buFont typeface="Arial"/>
              <a:buChar char="•"/>
            </a:pPr>
            <a:r>
              <a:rPr lang="en-US" sz="2800" dirty="0" smtClean="0"/>
              <a:t>Worksheets typically do not allow higher-level</a:t>
            </a:r>
          </a:p>
          <a:p>
            <a:pPr marL="329184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thinking</a:t>
            </a:r>
            <a:r>
              <a:rPr lang="en-US" sz="2800" u="sng" dirty="0"/>
              <a:t>.</a:t>
            </a:r>
            <a:r>
              <a:rPr lang="en-US" sz="2800" dirty="0"/>
              <a:t> </a:t>
            </a:r>
            <a:r>
              <a:rPr lang="en-US" sz="2800" dirty="0" smtClean="0"/>
              <a:t> Most </a:t>
            </a:r>
            <a:r>
              <a:rPr lang="en-US" sz="2800" dirty="0"/>
              <a:t>worksheets have just one </a:t>
            </a:r>
            <a:r>
              <a:rPr lang="en-US" sz="2800" dirty="0" smtClean="0"/>
              <a:t>right</a:t>
            </a:r>
          </a:p>
          <a:p>
            <a:pPr marL="329184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answer, or </a:t>
            </a:r>
            <a:r>
              <a:rPr lang="en-US" sz="2800" dirty="0"/>
              <a:t>one way to complete them</a:t>
            </a:r>
            <a:r>
              <a:rPr lang="en-US" sz="2800" dirty="0" smtClean="0"/>
              <a:t>.</a:t>
            </a:r>
          </a:p>
          <a:p>
            <a:pPr marL="68580" indent="0">
              <a:buNone/>
            </a:pPr>
            <a:endParaRPr lang="en-US" sz="2800" dirty="0"/>
          </a:p>
          <a:p>
            <a:pPr marL="6858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364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4" y="334152"/>
            <a:ext cx="8805001" cy="1143000"/>
          </a:xfrm>
        </p:spPr>
        <p:txBody>
          <a:bodyPr>
            <a:noAutofit/>
          </a:bodyPr>
          <a:lstStyle/>
          <a:p>
            <a:pPr algn="l"/>
            <a:r>
              <a:rPr lang="en-US" sz="3700" b="1" cap="none" dirty="0" smtClean="0"/>
              <a:t>But…</a:t>
            </a:r>
            <a:br>
              <a:rPr lang="en-US" sz="3700" b="1" cap="none" dirty="0" smtClean="0"/>
            </a:br>
            <a:r>
              <a:rPr lang="en-US" sz="3700" b="1" dirty="0"/>
              <a:t> </a:t>
            </a:r>
            <a:r>
              <a:rPr lang="en-US" sz="3700" b="1" dirty="0" smtClean="0"/>
              <a:t>  </a:t>
            </a:r>
            <a:r>
              <a:rPr lang="en-US" sz="3700" b="1" i="1" dirty="0"/>
              <a:t>s</a:t>
            </a:r>
            <a:r>
              <a:rPr lang="en-US" sz="3700" b="1" i="1" cap="none" dirty="0" smtClean="0"/>
              <a:t>ometimes</a:t>
            </a:r>
            <a:r>
              <a:rPr lang="en-US" sz="3700" b="1" cap="none" dirty="0" smtClean="0"/>
              <a:t> a </a:t>
            </a:r>
            <a:r>
              <a:rPr lang="en-US" sz="3700" b="1" dirty="0"/>
              <a:t>w</a:t>
            </a:r>
            <a:r>
              <a:rPr lang="en-US" sz="3700" b="1" cap="none" dirty="0" smtClean="0"/>
              <a:t>orksheet</a:t>
            </a:r>
            <a:r>
              <a:rPr lang="en-US" sz="3700" b="1" dirty="0"/>
              <a:t/>
            </a:r>
            <a:br>
              <a:rPr lang="en-US" sz="3700" b="1" dirty="0"/>
            </a:br>
            <a:r>
              <a:rPr lang="en-US" sz="3700" b="1" dirty="0" smtClean="0"/>
              <a:t>                         </a:t>
            </a:r>
            <a:r>
              <a:rPr lang="en-US" sz="3700" b="1" i="1" cap="none" dirty="0" smtClean="0"/>
              <a:t>is</a:t>
            </a:r>
            <a:r>
              <a:rPr lang="en-US" sz="3700" b="1" cap="none" dirty="0" smtClean="0"/>
              <a:t> the best </a:t>
            </a:r>
            <a:r>
              <a:rPr lang="en-US" sz="3700" b="1" dirty="0" smtClean="0"/>
              <a:t>t</a:t>
            </a:r>
            <a:r>
              <a:rPr lang="en-US" sz="3700" b="1" cap="none" dirty="0" smtClean="0"/>
              <a:t>ool for </a:t>
            </a:r>
            <a:r>
              <a:rPr lang="en-US" sz="3700" b="1" i="1" cap="none" dirty="0" smtClean="0"/>
              <a:t>practice.</a:t>
            </a:r>
            <a:endParaRPr lang="en-US" sz="3700" b="1" cap="none" dirty="0"/>
          </a:p>
        </p:txBody>
      </p:sp>
      <p:pic>
        <p:nvPicPr>
          <p:cNvPr id="4" name="Picture 3" descr="lternatives to worksheets for children with special need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3" y="1893820"/>
            <a:ext cx="4706880" cy="407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9796" y="3052229"/>
            <a:ext cx="62103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0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04203"/>
            <a:ext cx="8041440" cy="1442674"/>
          </a:xfrm>
        </p:spPr>
        <p:txBody>
          <a:bodyPr/>
          <a:lstStyle/>
          <a:p>
            <a:r>
              <a:rPr lang="en-US" sz="4000" b="1" cap="none" dirty="0" smtClean="0"/>
              <a:t>Worksheets to Avoid… Always </a:t>
            </a:r>
            <a:endParaRPr lang="en-US" sz="4000" b="1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39" y="1440593"/>
            <a:ext cx="3330100" cy="4301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161" y="2540286"/>
            <a:ext cx="3226015" cy="408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315" y="1551861"/>
            <a:ext cx="3479131" cy="44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039892"/>
            <a:ext cx="9144000" cy="14426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cap="none" dirty="0" smtClean="0">
                <a:solidFill>
                  <a:srgbClr val="FFFF00"/>
                </a:solidFill>
              </a:rPr>
              <a:t>Using Worksheets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4000" b="1" i="1" cap="none" dirty="0" smtClean="0">
                <a:solidFill>
                  <a:srgbClr val="FFFF00"/>
                </a:solidFill>
              </a:rPr>
              <a:t>Wisely</a:t>
            </a:r>
            <a:endParaRPr lang="en-US" sz="4000" b="1" i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1493">
            <a:off x="757786" y="1580233"/>
            <a:ext cx="2977684" cy="294265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5645"/>
            <a:ext cx="7467600" cy="39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It’s all about time</a:t>
            </a:r>
          </a:p>
          <a:p>
            <a:pPr>
              <a:buFont typeface="Wingdings" charset="2"/>
              <a:buChar char="u"/>
            </a:pPr>
            <a:endParaRPr lang="en-US" sz="3000" dirty="0"/>
          </a:p>
          <a:p>
            <a:pPr marL="0" indent="0" algn="r">
              <a:buNone/>
            </a:pPr>
            <a:r>
              <a:rPr lang="en-US" sz="3000" dirty="0"/>
              <a:t>a</a:t>
            </a:r>
            <a:r>
              <a:rPr lang="en-US" sz="3000" dirty="0" smtClean="0"/>
              <a:t>nd value.</a:t>
            </a:r>
          </a:p>
          <a:p>
            <a:pPr>
              <a:buFont typeface="Wingdings" charset="2"/>
              <a:buChar char="u"/>
            </a:pPr>
            <a:endParaRPr lang="en-US" sz="1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1" y="2814461"/>
            <a:ext cx="3859211" cy="27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86252"/>
            <a:ext cx="7467600" cy="51870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/>
              <a:t>It’s all about time. </a:t>
            </a:r>
          </a:p>
          <a:p>
            <a:pPr>
              <a:buFont typeface="Wingdings" charset="2"/>
              <a:buChar char="u"/>
            </a:pPr>
            <a:endParaRPr lang="en-US" sz="1000" dirty="0" smtClean="0"/>
          </a:p>
          <a:p>
            <a:pPr lvl="1">
              <a:buFont typeface="Arial"/>
              <a:buChar char="•"/>
            </a:pPr>
            <a:r>
              <a:rPr lang="en-US" sz="2600" dirty="0" smtClean="0"/>
              <a:t>Determine how long the average student in your class will need to complete the worksheet successfully. </a:t>
            </a:r>
          </a:p>
          <a:p>
            <a:pPr lvl="1">
              <a:buFont typeface="Arial"/>
              <a:buChar char="•"/>
            </a:pPr>
            <a:endParaRPr lang="en-US" sz="1000" dirty="0" smtClean="0"/>
          </a:p>
          <a:p>
            <a:pPr lvl="1">
              <a:buFont typeface="Arial"/>
              <a:buChar char="•"/>
            </a:pPr>
            <a:r>
              <a:rPr lang="en-US" sz="2600" dirty="0" smtClean="0"/>
              <a:t>Set a timer.</a:t>
            </a:r>
          </a:p>
          <a:p>
            <a:pPr lvl="1">
              <a:buFont typeface="Arial"/>
              <a:buChar char="•"/>
            </a:pPr>
            <a:endParaRPr lang="en-US" sz="1000" dirty="0"/>
          </a:p>
          <a:p>
            <a:pPr lvl="1">
              <a:buFont typeface="Arial"/>
              <a:buChar char="•"/>
            </a:pPr>
            <a:r>
              <a:rPr lang="en-US" sz="2600" dirty="0" smtClean="0"/>
              <a:t>Have a plan in place for early finishers.</a:t>
            </a:r>
          </a:p>
          <a:p>
            <a:pPr lvl="1">
              <a:buFont typeface="Arial"/>
              <a:buChar char="•"/>
            </a:pPr>
            <a:endParaRPr lang="en-US" sz="1000" dirty="0" smtClean="0"/>
          </a:p>
          <a:p>
            <a:pPr lvl="1">
              <a:buFont typeface="Arial"/>
              <a:buChar char="•"/>
            </a:pPr>
            <a:r>
              <a:rPr lang="en-US" sz="2600" dirty="0" smtClean="0"/>
              <a:t>Do not expect students who are struggling</a:t>
            </a:r>
          </a:p>
          <a:p>
            <a:pPr marL="397764" lvl="1" indent="0">
              <a:buNone/>
            </a:pPr>
            <a:r>
              <a:rPr lang="en-US" sz="2600" dirty="0" smtClean="0"/>
              <a:t>      to complete every problem.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998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2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5" y="1943044"/>
            <a:ext cx="9051072" cy="16958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cap="none" dirty="0" smtClean="0">
                <a:solidFill>
                  <a:srgbClr val="FFFF00"/>
                </a:solidFill>
              </a:rPr>
              <a:t>Modify Worksheets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3800" b="1" cap="none" dirty="0" smtClean="0">
                <a:solidFill>
                  <a:srgbClr val="FFFF00"/>
                </a:solidFill>
              </a:rPr>
              <a:t>to Create</a:t>
            </a:r>
            <a:br>
              <a:rPr lang="en-US" sz="3800" b="1" cap="none" dirty="0" smtClean="0">
                <a:solidFill>
                  <a:srgbClr val="FFFF00"/>
                </a:solidFill>
              </a:rPr>
            </a:br>
            <a:r>
              <a:rPr lang="en-US" sz="3800" b="1" cap="none" dirty="0" smtClean="0">
                <a:solidFill>
                  <a:srgbClr val="FFFF00"/>
                </a:solidFill>
              </a:rPr>
              <a:t>Shared Learning Experiences </a:t>
            </a:r>
            <a:br>
              <a:rPr lang="en-US" sz="3800" b="1" cap="none" dirty="0" smtClean="0">
                <a:solidFill>
                  <a:srgbClr val="FFFF00"/>
                </a:solidFill>
              </a:rPr>
            </a:br>
            <a:r>
              <a:rPr lang="en-US" sz="3800" b="1" dirty="0" smtClean="0">
                <a:solidFill>
                  <a:srgbClr val="FFFF00"/>
                </a:solidFill>
              </a:rPr>
              <a:t>and Meaningful Skills Practice</a:t>
            </a:r>
            <a:endParaRPr lang="en-US" sz="3800" b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2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6" y="68593"/>
            <a:ext cx="9060914" cy="1442674"/>
          </a:xfrm>
        </p:spPr>
        <p:txBody>
          <a:bodyPr/>
          <a:lstStyle/>
          <a:p>
            <a:r>
              <a:rPr lang="en-US" sz="4000" b="1" cap="none" dirty="0"/>
              <a:t>What Do We Mean by “Worksheet”?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1718"/>
            <a:ext cx="8218942" cy="47911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b="1" dirty="0" smtClean="0"/>
              <a:t> </a:t>
            </a:r>
            <a:r>
              <a:rPr lang="en-US" sz="2700" dirty="0" smtClean="0"/>
              <a:t>A </a:t>
            </a:r>
            <a:r>
              <a:rPr lang="en-US" sz="2700" dirty="0"/>
              <a:t>printed page that a child </a:t>
            </a:r>
            <a:r>
              <a:rPr lang="en-US" sz="2700" dirty="0" smtClean="0"/>
              <a:t>completes</a:t>
            </a:r>
          </a:p>
          <a:p>
            <a:pPr marL="0" indent="0">
              <a:buNone/>
            </a:pPr>
            <a:r>
              <a:rPr lang="en-US" sz="2700" dirty="0"/>
              <a:t> </a:t>
            </a:r>
            <a:r>
              <a:rPr lang="en-US" sz="2700" dirty="0" smtClean="0"/>
              <a:t>     with </a:t>
            </a:r>
            <a:r>
              <a:rPr lang="en-US" sz="2700" dirty="0"/>
              <a:t>a writing </a:t>
            </a:r>
            <a:r>
              <a:rPr lang="en-US" sz="2700" dirty="0" smtClean="0"/>
              <a:t>instrument.</a:t>
            </a:r>
          </a:p>
          <a:p>
            <a:pPr marL="0" indent="0">
              <a:buNone/>
            </a:pPr>
            <a:r>
              <a:rPr lang="en-US" sz="2700" dirty="0"/>
              <a:t>	</a:t>
            </a:r>
            <a:endParaRPr lang="en-US" sz="2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700" dirty="0"/>
              <a:t>	</a:t>
            </a:r>
            <a:r>
              <a:rPr lang="en-US" sz="2700" dirty="0" smtClean="0"/>
              <a:t>Typically no </a:t>
            </a:r>
            <a:r>
              <a:rPr lang="en-US" sz="2700" dirty="0"/>
              <a:t>other materials are needed</a:t>
            </a:r>
            <a:r>
              <a:rPr lang="en-US" sz="2700" dirty="0" smtClean="0"/>
              <a:t>.</a:t>
            </a:r>
          </a:p>
          <a:p>
            <a:endParaRPr lang="en-US" sz="27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3707">
            <a:off x="4345619" y="4068262"/>
            <a:ext cx="2920668" cy="233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47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0"/>
            <a:ext cx="535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0"/>
            <a:ext cx="9144000" cy="59548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93330" y="4476997"/>
            <a:ext cx="1223158" cy="1258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99309" y="4952010"/>
            <a:ext cx="975756" cy="103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4390" y="878774"/>
            <a:ext cx="1355766" cy="929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45730" y="4629397"/>
            <a:ext cx="1223158" cy="1258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58297" y="4447314"/>
            <a:ext cx="1223158" cy="1258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4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5222">
            <a:off x="1120775" y="1152525"/>
            <a:ext cx="3111500" cy="311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8217">
            <a:off x="4803775" y="2444767"/>
            <a:ext cx="3111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524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0" y="109053"/>
            <a:ext cx="8044241" cy="4695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372" y="4326703"/>
            <a:ext cx="4309628" cy="23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793159"/>
            <a:ext cx="7656951" cy="395133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 In your group, describe the routes Marcus </a:t>
            </a:r>
            <a:r>
              <a:rPr lang="en-US" b="1" dirty="0" smtClean="0"/>
              <a:t>and </a:t>
            </a:r>
            <a:r>
              <a:rPr lang="en-US" dirty="0" smtClean="0"/>
              <a:t>Matthew will need to take to get to the community center for soccer practice.  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Use at least  three directional words in your description.</a:t>
            </a:r>
            <a:endParaRPr lang="en-US" sz="1600" dirty="0"/>
          </a:p>
          <a:p>
            <a:pPr marL="329184" lvl="1" indent="0">
              <a:buNone/>
            </a:pPr>
            <a:r>
              <a:rPr lang="en-US" sz="1600" dirty="0" smtClean="0"/>
              <a:t>         </a:t>
            </a:r>
            <a:r>
              <a:rPr lang="en-US" sz="1700" dirty="0" smtClean="0"/>
              <a:t>(north, east, south, west, northeast, southeast, northwest, southwest)</a:t>
            </a: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Brownie points are given for creative descriptions! </a:t>
            </a:r>
          </a:p>
          <a:p>
            <a:pPr lvl="1">
              <a:buFont typeface="Wingdings" charset="2"/>
              <a:buChar char="u"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Team Roles:</a:t>
            </a:r>
          </a:p>
          <a:p>
            <a:pPr marL="640080" lvl="2" indent="0">
              <a:buNone/>
            </a:pPr>
            <a:r>
              <a:rPr lang="en-US" dirty="0" smtClean="0"/>
              <a:t>-  Director</a:t>
            </a:r>
          </a:p>
          <a:p>
            <a:pPr marL="640080" lvl="2" indent="0">
              <a:buNone/>
            </a:pPr>
            <a:r>
              <a:rPr lang="en-US" dirty="0" smtClean="0"/>
              <a:t>-  Scribe</a:t>
            </a:r>
          </a:p>
          <a:p>
            <a:pPr marL="640080" lvl="2" indent="0">
              <a:buNone/>
            </a:pPr>
            <a:r>
              <a:rPr lang="en-US" dirty="0" smtClean="0"/>
              <a:t>-  Embellisher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5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5" y="47625"/>
            <a:ext cx="6604000" cy="81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Figurative Language Puzzles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39762">
            <a:off x="1365250" y="2543175"/>
            <a:ext cx="3683000" cy="25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7513">
            <a:off x="4572000" y="3609975"/>
            <a:ext cx="3683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0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627"/>
            <a:ext cx="7467600" cy="47911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/>
              <a:t> </a:t>
            </a:r>
            <a:r>
              <a:rPr lang="en-US" sz="3000" b="1" dirty="0" smtClean="0"/>
              <a:t>Traditional worksheet formats:</a:t>
            </a:r>
            <a:endParaRPr lang="en-US" sz="3000" b="1" dirty="0"/>
          </a:p>
          <a:p>
            <a:pPr lvl="2">
              <a:buFont typeface="Arial"/>
              <a:buChar char="•"/>
            </a:pPr>
            <a:r>
              <a:rPr lang="en-US" sz="2600" dirty="0"/>
              <a:t>multiple choice </a:t>
            </a:r>
            <a:r>
              <a:rPr lang="en-US" sz="2600" dirty="0" smtClean="0"/>
              <a:t>questions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matching exercises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handwriting practice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coloring pages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math problems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fill</a:t>
            </a:r>
            <a:r>
              <a:rPr lang="en-US" sz="2600" dirty="0"/>
              <a:t>-in-the-blank book </a:t>
            </a:r>
            <a:r>
              <a:rPr lang="en-US" sz="2600" dirty="0" smtClean="0"/>
              <a:t>reports</a:t>
            </a:r>
          </a:p>
          <a:p>
            <a:pPr lvl="2">
              <a:buFont typeface="Arial"/>
              <a:buChar char="•"/>
            </a:pPr>
            <a:r>
              <a:rPr lang="en-US" sz="2600" dirty="0" smtClean="0"/>
              <a:t>word </a:t>
            </a:r>
            <a:r>
              <a:rPr lang="en-US" sz="2600" dirty="0"/>
              <a:t>searches and crossword </a:t>
            </a:r>
            <a:r>
              <a:rPr lang="en-US" sz="2600" dirty="0" smtClean="0"/>
              <a:t>puzzles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6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568324"/>
            <a:ext cx="505142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94655"/>
            <a:ext cx="8041440" cy="1442674"/>
          </a:xfrm>
        </p:spPr>
        <p:txBody>
          <a:bodyPr/>
          <a:lstStyle/>
          <a:p>
            <a:r>
              <a:rPr lang="en-US" sz="4000" b="1" dirty="0" smtClean="0"/>
              <a:t>Dry Erase Team Challenge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299">
            <a:off x="616509" y="1657656"/>
            <a:ext cx="6688964" cy="4864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2243">
            <a:off x="4230478" y="1430608"/>
            <a:ext cx="4509168" cy="55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6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81" y="88900"/>
            <a:ext cx="54158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9411">
            <a:off x="5031694" y="4813807"/>
            <a:ext cx="4025900" cy="119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479">
            <a:off x="5979917" y="2883221"/>
            <a:ext cx="2070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25" y="-1"/>
            <a:ext cx="544068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ard lev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0" y="902284"/>
            <a:ext cx="8068343" cy="53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1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483846"/>
            <a:ext cx="4857750" cy="61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1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Flyswatter Face Off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2082800"/>
            <a:ext cx="1399751" cy="18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2635">
            <a:off x="1661807" y="3662971"/>
            <a:ext cx="1211627" cy="159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4113">
            <a:off x="2523031" y="1905216"/>
            <a:ext cx="1356082" cy="178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20" y="2285211"/>
            <a:ext cx="4381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1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010829"/>
            <a:ext cx="4127500" cy="269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53" y="142875"/>
            <a:ext cx="4376522" cy="5669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0375"/>
            <a:ext cx="5843920" cy="4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9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77979"/>
            <a:ext cx="8041440" cy="1442674"/>
          </a:xfrm>
        </p:spPr>
        <p:txBody>
          <a:bodyPr/>
          <a:lstStyle/>
          <a:p>
            <a:r>
              <a:rPr lang="en-US" sz="4000" b="1" dirty="0" smtClean="0"/>
              <a:t>Task Cards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1696">
            <a:off x="352612" y="1299881"/>
            <a:ext cx="5600798" cy="439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4468">
            <a:off x="3376852" y="2394652"/>
            <a:ext cx="5467305" cy="40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6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2190548"/>
            <a:ext cx="5476875" cy="4107656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4821">
            <a:off x="457751" y="235498"/>
            <a:ext cx="3900188" cy="3900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2" y="5129019"/>
            <a:ext cx="1169185" cy="11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6101" y="-154379"/>
            <a:ext cx="4868682" cy="649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36" y="723299"/>
            <a:ext cx="5113969" cy="61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40" y="1199086"/>
            <a:ext cx="60960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201">
            <a:off x="643247" y="3550451"/>
            <a:ext cx="2519253" cy="20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230">
            <a:off x="2916798" y="4465095"/>
            <a:ext cx="2493896" cy="198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48">
            <a:off x="6206076" y="362033"/>
            <a:ext cx="2111808" cy="20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49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Mirror Game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79" y="2082800"/>
            <a:ext cx="6094646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4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You </a:t>
            </a:r>
            <a:r>
              <a:rPr lang="en-US" sz="4000" b="1" u="sng" dirty="0" smtClean="0"/>
              <a:t>have</a:t>
            </a:r>
            <a:r>
              <a:rPr lang="en-US" sz="4000" b="1" dirty="0" smtClean="0"/>
              <a:t> to check this out! </a:t>
            </a:r>
            <a:endParaRPr lang="en-US" sz="4000" b="1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2247900"/>
            <a:ext cx="7645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706563"/>
            <a:ext cx="8041440" cy="1442674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 Would YOU Do?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9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17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2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8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0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1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519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5845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3799"/>
            <a:ext cx="9144000" cy="17629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cap="none" dirty="0" smtClean="0">
                <a:solidFill>
                  <a:srgbClr val="FFFF00"/>
                </a:solidFill>
              </a:rPr>
              <a:t>Engaging Alternatives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4000" b="1" cap="none" dirty="0" smtClean="0">
                <a:solidFill>
                  <a:srgbClr val="FFFF00"/>
                </a:solidFill>
              </a:rPr>
              <a:t>to Worksheets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endParaRPr lang="en-US" sz="4000" b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9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27" y="1514336"/>
            <a:ext cx="9144000" cy="14426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cap="none" dirty="0" smtClean="0">
                <a:solidFill>
                  <a:srgbClr val="FFFF00"/>
                </a:solidFill>
              </a:rPr>
              <a:t>Not Everything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4000" b="1" cap="none" dirty="0" smtClean="0">
                <a:solidFill>
                  <a:srgbClr val="FFFF00"/>
                </a:solidFill>
              </a:rPr>
              <a:t>that is Copied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4000" b="1" cap="none" dirty="0" smtClean="0">
                <a:solidFill>
                  <a:srgbClr val="FFFF00"/>
                </a:solidFill>
              </a:rPr>
              <a:t>is a Worksheet</a:t>
            </a:r>
            <a:endParaRPr lang="en-US" sz="4000" b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5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Gallery Walk / Written Reviews</a:t>
            </a:r>
            <a:endParaRPr lang="en-US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62" y="2553071"/>
            <a:ext cx="4113088" cy="405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0" y="1625236"/>
            <a:ext cx="5444280" cy="35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8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 txBox="1">
            <a:spLocks/>
          </p:cNvSpPr>
          <p:nvPr/>
        </p:nvSpPr>
        <p:spPr bwMode="auto">
          <a:xfrm>
            <a:off x="0" y="12336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4000" b="1" dirty="0" smtClean="0">
                <a:cs typeface="Times New Roman" charset="0"/>
              </a:rPr>
              <a:t>Making Connections</a:t>
            </a:r>
            <a:endParaRPr lang="en-US" sz="4000" b="1" dirty="0"/>
          </a:p>
        </p:txBody>
      </p:sp>
      <p:pic>
        <p:nvPicPr>
          <p:cNvPr id="30722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2186454"/>
            <a:ext cx="561816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746064"/>
            <a:ext cx="284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2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2369">
            <a:off x="1032845" y="1333500"/>
            <a:ext cx="38957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960">
            <a:off x="4875212" y="2535086"/>
            <a:ext cx="3717530" cy="375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59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77979"/>
            <a:ext cx="8041440" cy="1442674"/>
          </a:xfrm>
        </p:spPr>
        <p:txBody>
          <a:bodyPr/>
          <a:lstStyle/>
          <a:p>
            <a:r>
              <a:rPr lang="en-US" sz="4000" b="1" dirty="0" smtClean="0"/>
              <a:t>K H O O T !</a:t>
            </a:r>
            <a:endParaRPr lang="en-US" sz="4000" b="1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57" y="1218983"/>
            <a:ext cx="5925021" cy="5418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2" y="5129019"/>
            <a:ext cx="1169185" cy="11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0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34891"/>
            <a:ext cx="9032875" cy="592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77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07861"/>
            <a:ext cx="8041440" cy="1442674"/>
          </a:xfrm>
        </p:spPr>
        <p:txBody>
          <a:bodyPr/>
          <a:lstStyle/>
          <a:p>
            <a:r>
              <a:rPr lang="en-US" sz="4000" b="1" dirty="0" err="1" smtClean="0"/>
              <a:t>Plickers</a:t>
            </a:r>
            <a:endParaRPr lang="en-US" sz="4000" b="1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194"/>
            <a:ext cx="9144000" cy="466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7" y="5510019"/>
            <a:ext cx="1169185" cy="11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1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551280" y="122802"/>
            <a:ext cx="8041440" cy="1442674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Calisto MT" charset="0"/>
              </a:rPr>
              <a:t>Web of Understanding</a:t>
            </a:r>
          </a:p>
        </p:txBody>
      </p:sp>
      <p:pic>
        <p:nvPicPr>
          <p:cNvPr id="35842" name="Picture 3" descr="http://4.bp.blogspot.com/-lGLhFTuRzE4/UTKJzRtVAlI/AAAAAAAAEso/pjcn-SaTse8/s400/We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1565476"/>
            <a:ext cx="6409765" cy="419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0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cap="none" dirty="0" smtClean="0"/>
              <a:t>One Minute Master </a:t>
            </a:r>
            <a:endParaRPr lang="en-US" sz="4000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1" y="2038388"/>
            <a:ext cx="8449680" cy="3951337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sz="3000" dirty="0" smtClean="0"/>
              <a:t> Each </a:t>
            </a:r>
            <a:r>
              <a:rPr lang="en-US" sz="3000" dirty="0"/>
              <a:t>s</a:t>
            </a:r>
            <a:r>
              <a:rPr lang="en-US" sz="3000" dirty="0" smtClean="0"/>
              <a:t>tudent will write </a:t>
            </a:r>
            <a:r>
              <a:rPr lang="en-US" sz="3000" dirty="0"/>
              <a:t>for one </a:t>
            </a:r>
            <a:r>
              <a:rPr lang="en-US" sz="3000" dirty="0" smtClean="0"/>
              <a:t>minute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about </a:t>
            </a:r>
            <a:r>
              <a:rPr lang="en-US" sz="3000" dirty="0"/>
              <a:t>the most </a:t>
            </a:r>
            <a:r>
              <a:rPr lang="en-US" sz="3000" dirty="0" smtClean="0"/>
              <a:t>significant</a:t>
            </a:r>
            <a:r>
              <a:rPr lang="en-US" sz="3000" dirty="0"/>
              <a:t> </a:t>
            </a:r>
            <a:r>
              <a:rPr lang="en-US" sz="2600" i="1" dirty="0" smtClean="0"/>
              <a:t>(</a:t>
            </a:r>
            <a:r>
              <a:rPr lang="en-US" sz="2600" i="1" dirty="0"/>
              <a:t>useful, meaningful</a:t>
            </a:r>
            <a:r>
              <a:rPr lang="en-US" sz="2600" i="1" dirty="0" smtClean="0"/>
              <a:t>,</a:t>
            </a:r>
          </a:p>
          <a:p>
            <a:pPr marL="0" indent="0">
              <a:buNone/>
            </a:pPr>
            <a:r>
              <a:rPr lang="en-US" sz="2600" i="1" dirty="0"/>
              <a:t> </a:t>
            </a:r>
            <a:r>
              <a:rPr lang="en-US" sz="2600" i="1" dirty="0" smtClean="0"/>
              <a:t>     awful</a:t>
            </a:r>
            <a:r>
              <a:rPr lang="en-US" sz="2600" i="1" dirty="0"/>
              <a:t>, disturbing, effective, helpful</a:t>
            </a:r>
            <a:r>
              <a:rPr lang="en-US" sz="2600" i="1" dirty="0" smtClean="0"/>
              <a:t>)</a:t>
            </a:r>
          </a:p>
          <a:p>
            <a:pPr marL="0" indent="0">
              <a:buNone/>
            </a:pPr>
            <a:r>
              <a:rPr lang="en-US" sz="3000" dirty="0" smtClean="0"/>
              <a:t>     thing they learned</a:t>
            </a:r>
            <a:r>
              <a:rPr lang="en-US" sz="3000" dirty="0"/>
              <a:t>.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 smtClean="0"/>
          </a:p>
          <a:p>
            <a:pPr>
              <a:buFont typeface="Wingdings" charset="2"/>
              <a:buChar char="ü"/>
            </a:pPr>
            <a:r>
              <a:rPr lang="en-US" sz="3000" dirty="0"/>
              <a:t> </a:t>
            </a:r>
            <a:r>
              <a:rPr lang="en-US" sz="3000" dirty="0" smtClean="0"/>
              <a:t>Then students will trade </a:t>
            </a:r>
            <a:r>
              <a:rPr lang="en-US" sz="3000" dirty="0"/>
              <a:t>with a partner </a:t>
            </a:r>
            <a:r>
              <a:rPr lang="en-US" sz="3000" dirty="0" smtClean="0"/>
              <a:t>and</a:t>
            </a:r>
          </a:p>
          <a:p>
            <a:pPr marL="6858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respond</a:t>
            </a:r>
            <a:r>
              <a:rPr lang="en-US" sz="3000" i="1" dirty="0" smtClean="0"/>
              <a:t> </a:t>
            </a:r>
            <a:r>
              <a:rPr lang="en-US" sz="2600" i="1" dirty="0"/>
              <a:t>(agree/disagree/build)</a:t>
            </a:r>
            <a:r>
              <a:rPr lang="en-US" sz="3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5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solidFill>
                  <a:srgbClr val="FFFF00"/>
                </a:solidFill>
              </a:rPr>
              <a:t>Credits</a:t>
            </a:r>
            <a:endParaRPr lang="en-US" b="1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7" y="2038388"/>
            <a:ext cx="9060913" cy="39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>
                <a:hlinkClick r:id="rId2"/>
              </a:rPr>
              <a:t>http://www.gabriellavolpe.com/day-10-alternatives-to-worksheets-for-the-child-with-special-needs</a:t>
            </a:r>
            <a:r>
              <a:rPr lang="en-US" sz="1600" u="sng" dirty="0" smtClean="0">
                <a:hlinkClick r:id="rId2"/>
              </a:rPr>
              <a:t>/</a:t>
            </a:r>
            <a:endParaRPr lang="en-US" sz="1600" u="sng" dirty="0" smtClean="0"/>
          </a:p>
          <a:p>
            <a:endParaRPr lang="en-US" sz="1600" u="sng" dirty="0"/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http://www.pre-kpages.com/no_more_worksheets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http://www.themeasuredmom.com/are-worksheets-good-or-bad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364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742" y="0"/>
            <a:ext cx="4975637" cy="644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8092"/>
            <a:ext cx="6151418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411" y="837606"/>
            <a:ext cx="5203594" cy="6736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186" y="0"/>
            <a:ext cx="4563595" cy="59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6873"/>
            <a:ext cx="7467600" cy="395133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b="1" dirty="0" smtClean="0"/>
              <a:t> What are some perceived benefits of worksheets?</a:t>
            </a:r>
          </a:p>
          <a:p>
            <a:pPr>
              <a:buFont typeface="Wingdings" charset="2"/>
              <a:buChar char="u"/>
            </a:pPr>
            <a:endParaRPr lang="en-US" b="1" dirty="0"/>
          </a:p>
          <a:p>
            <a:pPr>
              <a:buFont typeface="Wingdings" charset="2"/>
              <a:buChar char="§"/>
            </a:pPr>
            <a:r>
              <a:rPr lang="en-US" b="1" dirty="0" smtClean="0"/>
              <a:t> What are some worksheet-related woes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from a teacher perspective?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charset="2"/>
              <a:buChar char="§"/>
            </a:pPr>
            <a:r>
              <a:rPr lang="en-US" b="1" dirty="0"/>
              <a:t> What are some worksheet-related woes</a:t>
            </a:r>
          </a:p>
          <a:p>
            <a:pPr marL="0" indent="0">
              <a:buNone/>
            </a:pPr>
            <a:r>
              <a:rPr lang="en-US" b="1" dirty="0"/>
              <a:t>       from a </a:t>
            </a:r>
            <a:r>
              <a:rPr lang="en-US" b="1" dirty="0" smtClean="0"/>
              <a:t>student </a:t>
            </a:r>
            <a:r>
              <a:rPr lang="en-US" b="1" dirty="0"/>
              <a:t>perspective</a:t>
            </a:r>
            <a:r>
              <a:rPr lang="en-US" b="1" dirty="0" smtClean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480" y="80463"/>
            <a:ext cx="9096520" cy="1442674"/>
          </a:xfrm>
        </p:spPr>
        <p:txBody>
          <a:bodyPr/>
          <a:lstStyle/>
          <a:p>
            <a:r>
              <a:rPr lang="en-US" sz="4000" b="1" cap="none" dirty="0" smtClean="0"/>
              <a:t>Three Big Questions</a:t>
            </a:r>
            <a:endParaRPr lang="en-US" sz="4000" b="1" cap="none" dirty="0"/>
          </a:p>
        </p:txBody>
      </p:sp>
    </p:spTree>
    <p:extLst>
      <p:ext uri="{BB962C8B-B14F-4D97-AF65-F5344CB8AC3E}">
        <p14:creationId xmlns:p14="http://schemas.microsoft.com/office/powerpoint/2010/main" val="21077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636125"/>
            <a:ext cx="9056462" cy="14426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cap="none" dirty="0" smtClean="0">
                <a:solidFill>
                  <a:srgbClr val="FFFF00"/>
                </a:solidFill>
              </a:rPr>
              <a:t>The Trouble</a:t>
            </a:r>
            <a:br>
              <a:rPr lang="en-US" sz="4000" b="1" cap="none" dirty="0" smtClean="0">
                <a:solidFill>
                  <a:srgbClr val="FFFF00"/>
                </a:solidFill>
              </a:rPr>
            </a:br>
            <a:r>
              <a:rPr lang="en-US" sz="4000" b="1" cap="none" dirty="0" smtClean="0">
                <a:solidFill>
                  <a:srgbClr val="FFFF00"/>
                </a:solidFill>
              </a:rPr>
              <a:t>with Worksheets </a:t>
            </a:r>
            <a:endParaRPr lang="en-US" sz="4000" b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Custom 6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FFFFFF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1863</TotalTime>
  <Words>1091</Words>
  <Application>Microsoft Macintosh PowerPoint</Application>
  <PresentationFormat>On-screen Show (4:3)</PresentationFormat>
  <Paragraphs>173</Paragraphs>
  <Slides>59</Slides>
  <Notes>26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Sketchbook</vt:lpstr>
      <vt:lpstr>Worksheets Need to Get a Life!  </vt:lpstr>
      <vt:lpstr>What Do We Mean by “Worksheet”?</vt:lpstr>
      <vt:lpstr>PowerPoint Presentation</vt:lpstr>
      <vt:lpstr>PowerPoint Presentation</vt:lpstr>
      <vt:lpstr>Not Everything that is Copied is a Worksheet</vt:lpstr>
      <vt:lpstr>PowerPoint Presentation</vt:lpstr>
      <vt:lpstr>PowerPoint Presentation</vt:lpstr>
      <vt:lpstr>Three Big Questions</vt:lpstr>
      <vt:lpstr>The Trouble with Worksheets </vt:lpstr>
      <vt:lpstr>PowerPoint Presentation</vt:lpstr>
      <vt:lpstr>PowerPoint Presentation</vt:lpstr>
      <vt:lpstr>PowerPoint Presentation</vt:lpstr>
      <vt:lpstr>But…    sometimes a worksheet                          is the best tool for practice.</vt:lpstr>
      <vt:lpstr>Worksheets to Avoid… Always </vt:lpstr>
      <vt:lpstr>Using Worksheets Wisely</vt:lpstr>
      <vt:lpstr>PowerPoint Presentation</vt:lpstr>
      <vt:lpstr>PowerPoint Presentation</vt:lpstr>
      <vt:lpstr>PowerPoint Presentation</vt:lpstr>
      <vt:lpstr>Modify Worksheets to Create Shared Learning Experiences  and Meaningful Skills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Figurative Language Puzzles</vt:lpstr>
      <vt:lpstr>PowerPoint Presentation</vt:lpstr>
      <vt:lpstr>Dry Erase Team Challenge</vt:lpstr>
      <vt:lpstr>PowerPoint Presentation</vt:lpstr>
      <vt:lpstr>PowerPoint Presentation</vt:lpstr>
      <vt:lpstr>PowerPoint Presentation</vt:lpstr>
      <vt:lpstr>PowerPoint Presentation</vt:lpstr>
      <vt:lpstr>Flyswatter Face Off</vt:lpstr>
      <vt:lpstr>PowerPoint Presentation</vt:lpstr>
      <vt:lpstr>Task Cards</vt:lpstr>
      <vt:lpstr>PowerPoint Presentation</vt:lpstr>
      <vt:lpstr>PowerPoint Presentation</vt:lpstr>
      <vt:lpstr>Mirror Game </vt:lpstr>
      <vt:lpstr>You have to check this out! </vt:lpstr>
      <vt:lpstr>What Would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Engaging Alternatives to Worksheets </vt:lpstr>
      <vt:lpstr>Gallery Walk / Written Reviews</vt:lpstr>
      <vt:lpstr>PowerPoint Presentation</vt:lpstr>
      <vt:lpstr>PowerPoint Presentation</vt:lpstr>
      <vt:lpstr>K H O O T !</vt:lpstr>
      <vt:lpstr>PowerPoint Presentation</vt:lpstr>
      <vt:lpstr>Plickers</vt:lpstr>
      <vt:lpstr>Web of Understanding</vt:lpstr>
      <vt:lpstr>One Minute Master </vt:lpstr>
      <vt:lpstr>PowerPoint Presentation</vt:lpstr>
      <vt:lpstr>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Worksheets Need to Get a Life!  </dc:title>
  <dc:creator>Microsoft Office User</dc:creator>
  <cp:lastModifiedBy>Microsoft Office User</cp:lastModifiedBy>
  <cp:revision>187</cp:revision>
  <dcterms:created xsi:type="dcterms:W3CDTF">2016-07-13T19:16:57Z</dcterms:created>
  <dcterms:modified xsi:type="dcterms:W3CDTF">2017-02-02T06:32:11Z</dcterms:modified>
</cp:coreProperties>
</file>